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a Sans Semi Bold"/>
      <p:regular r:id="rId15"/>
    </p:embeddedFont>
    <p:embeddedFont>
      <p:font typeface="Mona Sans Semi Bold"/>
      <p:regular r:id="rId16"/>
    </p:embeddedFont>
    <p:embeddedFont>
      <p:font typeface="Mona Sans Semi Bold"/>
      <p:regular r:id="rId17"/>
    </p:embeddedFont>
    <p:embeddedFont>
      <p:font typeface="Mona Sans Semi Bold"/>
      <p:regular r:id="rId18"/>
    </p:embeddedFont>
    <p:embeddedFont>
      <p:font typeface="Funnel Sans"/>
      <p:regular r:id="rId19"/>
    </p:embeddedFont>
    <p:embeddedFont>
      <p:font typeface="Funnel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Sales &amp; Finance Dashboard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Derived from Power BI &amp; Excel Dataset (Financials.csv.xlsx)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3768" y="490061"/>
            <a:ext cx="8741450" cy="556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Dataset Overview: Your Data at a Glance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3768" y="1474589"/>
            <a:ext cx="6474023" cy="570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dataset provides comprehensive financial and sales data across various dimensions: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623768" y="2205276"/>
            <a:ext cx="647402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Product Information:</a:t>
            </a:r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Name and category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23768" y="2552700"/>
            <a:ext cx="647402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Geography:</a:t>
            </a:r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Country-wise sales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23768" y="2900124"/>
            <a:ext cx="647402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4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Customer Segments:</a:t>
            </a:r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Consumer, Corporate, Home Office</a:t>
            </a:r>
            <a:endParaRPr lang="en-US" sz="14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0228" y="1514713"/>
            <a:ext cx="6474023" cy="647402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623768" y="8389739"/>
            <a:ext cx="1338286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rich data forms the foundation for deep insights into sales performance and profitability.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07040" y="0"/>
            <a:ext cx="4023360" cy="82332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8180" y="532805"/>
            <a:ext cx="9616440" cy="12111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Dashboard Objectives: Driving Strategic Decisions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78180" y="2034540"/>
            <a:ext cx="9616440" cy="619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Power BI dashboard was meticulously designed to achieve key business objectives, empowering data-driven decision-making for finance and sales strategy.</a:t>
            </a:r>
            <a:endParaRPr lang="en-US" sz="15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" y="2872264"/>
            <a:ext cx="484346" cy="48434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04699" y="2987278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Track Trends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1404699" y="3406140"/>
            <a:ext cx="8889921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Monitor sales and profit fluctuations over time and across segments.</a:t>
            </a:r>
            <a:endParaRPr lang="en-US" sz="15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" y="4200406"/>
            <a:ext cx="484346" cy="48434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404699" y="4315420"/>
            <a:ext cx="2719983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Identify Top Performers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1404699" y="4734282"/>
            <a:ext cx="8889921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Pinpoint leading products and countries driving revenue.</a:t>
            </a:r>
            <a:endParaRPr lang="en-US" sz="15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80" y="5528548"/>
            <a:ext cx="484346" cy="48434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404699" y="5643563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Analyze Discounts</a:t>
            </a:r>
            <a:endParaRPr lang="en-US" sz="1900" dirty="0"/>
          </a:p>
        </p:txBody>
      </p:sp>
      <p:sp>
        <p:nvSpPr>
          <p:cNvPr id="13" name="Text 7"/>
          <p:cNvSpPr/>
          <p:nvPr/>
        </p:nvSpPr>
        <p:spPr>
          <a:xfrm>
            <a:off x="1404699" y="6062424"/>
            <a:ext cx="8889921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Visualize the direct impact of discounts on overall profitability.</a:t>
            </a:r>
            <a:endParaRPr lang="en-US" sz="150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180" y="6856690"/>
            <a:ext cx="484346" cy="484346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404699" y="6971705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Enable Interaction</a:t>
            </a:r>
            <a:endParaRPr lang="en-US" sz="1900" dirty="0"/>
          </a:p>
        </p:txBody>
      </p:sp>
      <p:sp>
        <p:nvSpPr>
          <p:cNvPr id="16" name="Text 9"/>
          <p:cNvSpPr/>
          <p:nvPr/>
        </p:nvSpPr>
        <p:spPr>
          <a:xfrm>
            <a:off x="1404699" y="7390567"/>
            <a:ext cx="8889921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Provide interactive filtering and drill-down capabilities for users.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543211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Dashboard Layout: A Holistic View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dashboard is structured for clarity and interactivity, offering a comprehensive snapshot of business performance.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2551390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Bar Charts: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Sales by Product, Profit by Country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953464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Line Graphs: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Monthly sales/profit trends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335553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Cards/KPIs: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Total Sales, Total Profit, Average Discount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375761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Slicers: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Segment, Country, Date Range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536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255" y="553283"/>
            <a:ext cx="7735491" cy="1257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Metrics &amp; KPIs: Performance at a Glance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4255" y="2112645"/>
            <a:ext cx="7735491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These primary metrics are crucial for understanding and evaluating business performance, visually represented for quick comprehension.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04255" y="3083481"/>
            <a:ext cx="2410778" cy="664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00"/>
              </a:lnSpc>
              <a:buNone/>
            </a:pPr>
            <a:r>
              <a:rPr lang="en-US" sz="5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Total</a:t>
            </a:r>
            <a:endParaRPr lang="en-US" sz="5200" dirty="0"/>
          </a:p>
        </p:txBody>
      </p:sp>
      <p:sp>
        <p:nvSpPr>
          <p:cNvPr id="6" name="Text 3"/>
          <p:cNvSpPr/>
          <p:nvPr/>
        </p:nvSpPr>
        <p:spPr>
          <a:xfrm>
            <a:off x="704255" y="3998952"/>
            <a:ext cx="2410778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Sales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704255" y="4434126"/>
            <a:ext cx="2410778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Measures gross revenue generated.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3366492" y="3083481"/>
            <a:ext cx="2410897" cy="664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00"/>
              </a:lnSpc>
              <a:buNone/>
            </a:pPr>
            <a:r>
              <a:rPr lang="en-US" sz="5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Total</a:t>
            </a:r>
            <a:endParaRPr lang="en-US" sz="5200" dirty="0"/>
          </a:p>
        </p:txBody>
      </p:sp>
      <p:sp>
        <p:nvSpPr>
          <p:cNvPr id="9" name="Text 6"/>
          <p:cNvSpPr/>
          <p:nvPr/>
        </p:nvSpPr>
        <p:spPr>
          <a:xfrm>
            <a:off x="3366492" y="3998952"/>
            <a:ext cx="2410897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Profit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3366492" y="4434126"/>
            <a:ext cx="2410897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Indicates the overall business earnings.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6028849" y="3083481"/>
            <a:ext cx="2410897" cy="664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00"/>
              </a:lnSpc>
              <a:buNone/>
            </a:pPr>
            <a:r>
              <a:rPr lang="en-US" sz="5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Avg.</a:t>
            </a:r>
            <a:endParaRPr lang="en-US" sz="5200" dirty="0"/>
          </a:p>
        </p:txBody>
      </p:sp>
      <p:sp>
        <p:nvSpPr>
          <p:cNvPr id="12" name="Text 9"/>
          <p:cNvSpPr/>
          <p:nvPr/>
        </p:nvSpPr>
        <p:spPr>
          <a:xfrm>
            <a:off x="6028849" y="3998952"/>
            <a:ext cx="2410897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Discount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6028849" y="4434126"/>
            <a:ext cx="2410897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Shows the average discount offered.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3366492" y="5681663"/>
            <a:ext cx="2410897" cy="664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00"/>
              </a:lnSpc>
              <a:buNone/>
            </a:pPr>
            <a:r>
              <a:rPr lang="en-US" sz="52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%</a:t>
            </a:r>
            <a:endParaRPr lang="en-US" sz="5200" dirty="0"/>
          </a:p>
        </p:txBody>
      </p:sp>
      <p:sp>
        <p:nvSpPr>
          <p:cNvPr id="15" name="Text 12"/>
          <p:cNvSpPr/>
          <p:nvPr/>
        </p:nvSpPr>
        <p:spPr>
          <a:xfrm>
            <a:off x="3366492" y="6597134"/>
            <a:ext cx="2410897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Profit Margin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3366492" y="7032308"/>
            <a:ext cx="2410897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Derived for efficiency understanding.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943" y="540544"/>
            <a:ext cx="11036260" cy="614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Insights &amp; Trends: Data-Driven Discoveries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7943" y="1547693"/>
            <a:ext cx="13254514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Analyzing the dashboard reveals critical patterns and relationships that inform strategic planning and operational adjustments.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87943" y="2083237"/>
            <a:ext cx="442198" cy="442198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326594" y="2150745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Profit vs. Sales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326594" y="2575798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High-profit products don't always equate to high sales volume, highlighting strong margins.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687943" y="3283268"/>
            <a:ext cx="442198" cy="442198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326594" y="3350776"/>
            <a:ext cx="2685217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Segment Performance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326594" y="3775829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Corporate and Consumer segments consistently outperform Home Office.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687943" y="4483298"/>
            <a:ext cx="442198" cy="442198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326594" y="4550807"/>
            <a:ext cx="2833568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Geographic Dominance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1326594" y="4975860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Countries like the USA lead in both sales and profitability.</a:t>
            </a:r>
            <a:endParaRPr lang="en-US" sz="1500" dirty="0"/>
          </a:p>
        </p:txBody>
      </p:sp>
      <p:sp>
        <p:nvSpPr>
          <p:cNvPr id="13" name="Shape 11"/>
          <p:cNvSpPr/>
          <p:nvPr/>
        </p:nvSpPr>
        <p:spPr>
          <a:xfrm>
            <a:off x="687943" y="5683329"/>
            <a:ext cx="442198" cy="442198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326594" y="5750838"/>
            <a:ext cx="2456974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Discount Impact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1326594" y="6175891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Increased discounts often correlate with reduced profit margins.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687943" y="6883360"/>
            <a:ext cx="442198" cy="442198"/>
          </a:xfrm>
          <a:prstGeom prst="roundRect">
            <a:avLst>
              <a:gd name="adj" fmla="val 18670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326594" y="6950869"/>
            <a:ext cx="2519482" cy="307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8F8F8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Monthly Fluctuations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1326594" y="7375922"/>
            <a:ext cx="12615863" cy="314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Trends show seasonality, valuable for inventory and staffing.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3525" y="458510"/>
            <a:ext cx="9637514" cy="521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Interactive Elements: Dynamic Data Exploration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83525" y="1313021"/>
            <a:ext cx="13463349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Power BI's interactive features allow users to delve deeper into the data, asking specific questions and receiving instant visual feedback.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83525" y="1917383"/>
            <a:ext cx="6528316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Slicers for Filtering: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By Country, Segment, Product Category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83525" y="2242542"/>
            <a:ext cx="6528316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Drill-down Capabilities: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From Year → Quarter → Month for detailed analysis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83525" y="2567702"/>
            <a:ext cx="6528316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Hover Tooltips: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Display detailed information without visual clutter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583525" y="2892862"/>
            <a:ext cx="6528316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Real-time Updates: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Dynamic visual responses to user interactions</a:t>
            </a:r>
            <a:endParaRPr lang="en-US" sz="13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6179" y="1954887"/>
            <a:ext cx="6528316" cy="652831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315" y="483394"/>
            <a:ext cx="8931593" cy="549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Business Recommendations &amp; Next Steps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5315" y="1384459"/>
            <a:ext cx="13399770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Leveraging these insights, we propose actionable strategies for optimizing performance and enhancing future dashboard capabilities.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15315" y="2039303"/>
            <a:ext cx="2197656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Recommendations: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615315" y="2489716"/>
            <a:ext cx="648545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Invest more in high-margin products.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15315" y="2832497"/>
            <a:ext cx="648545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Revise discount policies in low-profit areas.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15315" y="3175278"/>
            <a:ext cx="648545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Target underperforming segments with new strategies.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615315" y="3518059"/>
            <a:ext cx="648545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Expand in profitable countries.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615315" y="3860840"/>
            <a:ext cx="648545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Use monthly trends for operational planning.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7537252" y="2039303"/>
            <a:ext cx="2197656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DDDDDD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Next Steps: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37252" y="2489716"/>
            <a:ext cx="648545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Automate data refresh processes.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7537252" y="2832497"/>
            <a:ext cx="648545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Integrate forecasting models.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7537252" y="3175278"/>
            <a:ext cx="648545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Add customer-level granularity.</a:t>
            </a:r>
            <a:endParaRPr lang="en-US" sz="135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7252" y="3654385"/>
            <a:ext cx="6485453" cy="44373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2025-06-26T14:00:09Z</dcterms:created>
  <dcterms:modified xsi:type="dcterms:W3CDTF">2025-06-26T14:00:09Z</dcterms:modified>
</cp:coreProperties>
</file>